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2192000" cy="6858000"/>
  <p:notesSz cx="7104063" cy="1023461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68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6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单击编辑备注格式</a:t>
            </a:r>
          </a:p>
        </p:txBody>
      </p:sp>
      <p:sp>
        <p:nvSpPr>
          <p:cNvPr id="7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 </a:t>
            </a:r>
          </a:p>
        </p:txBody>
      </p:sp>
      <p:sp>
        <p:nvSpPr>
          <p:cNvPr id="76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 </a:t>
            </a:r>
          </a:p>
        </p:txBody>
      </p:sp>
      <p:sp>
        <p:nvSpPr>
          <p:cNvPr id="7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 </a:t>
            </a:r>
          </a:p>
        </p:txBody>
      </p:sp>
      <p:sp>
        <p:nvSpPr>
          <p:cNvPr id="78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05718823-EFCF-4DE8-89C8-35192ED8486F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725260289"/>
      </p:ext>
    </p:extLst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body"/>
          </p:nvPr>
        </p:nvSpPr>
        <p:spPr>
          <a:xfrm>
            <a:off x="711360" y="4925880"/>
            <a:ext cx="5681160" cy="4026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4024440" y="9721800"/>
            <a:ext cx="3075840" cy="510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9E2A3981-5925-4B80-8649-F62DF0A9437E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26895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35" name="图片 34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图片 35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72" name="图片 71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3" name="图片 72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单击鼠标编辑标题文字格式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单击鼠标编辑大纲文字格式</a:t>
            </a: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第二个大纲级</a:t>
            </a: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第三大纲级别</a:t>
            </a:r>
          </a:p>
          <a:p>
            <a:pPr marL="1727835" lvl="3" indent="-21590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第四大纲级别</a:t>
            </a: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第五大纲级别</a:t>
            </a: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第六大纲级别</a:t>
            </a: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第七大纲级别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单击鼠标编辑标题文字格式</a:t>
            </a: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单击鼠标编辑大纲文字格式</a:t>
            </a: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第二个大纲级</a:t>
            </a: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第三大纲级别</a:t>
            </a:r>
          </a:p>
          <a:p>
            <a:pPr marL="1727835" lvl="3" indent="-21590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第四大纲级别</a:t>
            </a: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第五大纲级别</a:t>
            </a: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第六大纲级别</a:t>
            </a: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第七大纲级别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767880" y="3626280"/>
            <a:ext cx="402876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</a:rPr>
              <a:t>ROS入门教程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679480" y="4562280"/>
            <a:ext cx="5057280" cy="758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</a:rPr>
              <a:t>----通信架构（下）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81" name="CustomShape 3"/>
          <p:cNvSpPr/>
          <p:nvPr/>
        </p:nvSpPr>
        <p:spPr>
          <a:xfrm>
            <a:off x="1085400" y="5437440"/>
            <a:ext cx="3123720" cy="576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主讲教师：XXX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749520" y="111600"/>
            <a:ext cx="159804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2384280" y="450360"/>
            <a:ext cx="461484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rosservice命令示例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1080735" y="1080000"/>
            <a:ext cx="6910200" cy="42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7.输入下面的命令，打印服务的uri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DejaVu Sans"/>
              </a:rPr>
              <a:t>：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146" name="图片 145"/>
          <p:cNvPicPr/>
          <p:nvPr/>
        </p:nvPicPr>
        <p:blipFill>
          <a:blip r:embed="rId3"/>
          <a:stretch>
            <a:fillRect/>
          </a:stretch>
        </p:blipFill>
        <p:spPr>
          <a:xfrm>
            <a:off x="1366520" y="2065655"/>
            <a:ext cx="9291320" cy="598805"/>
          </a:xfrm>
          <a:prstGeom prst="rect">
            <a:avLst/>
          </a:prstGeom>
          <a:ln>
            <a:noFill/>
          </a:ln>
        </p:spPr>
      </p:pic>
      <p:sp>
        <p:nvSpPr>
          <p:cNvPr id="147" name="CustomShape 5"/>
          <p:cNvSpPr/>
          <p:nvPr/>
        </p:nvSpPr>
        <p:spPr>
          <a:xfrm>
            <a:off x="1296735" y="1584245"/>
            <a:ext cx="64792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9680D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DejaVu Sans"/>
              </a:rPr>
              <a:t>$rosservice uri  /cmd_vel_mux/add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749520" y="111600"/>
            <a:ext cx="159804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2384280" y="450360"/>
            <a:ext cx="461484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rosservice命令示例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937225" y="1151755"/>
            <a:ext cx="6910200" cy="42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8.输入下面的命令，按服务类型查找服务：</a:t>
            </a:r>
          </a:p>
        </p:txBody>
      </p:sp>
      <p:pic>
        <p:nvPicPr>
          <p:cNvPr id="152" name="图片 151"/>
          <p:cNvPicPr/>
          <p:nvPr/>
        </p:nvPicPr>
        <p:blipFill>
          <a:blip r:embed="rId3"/>
          <a:stretch>
            <a:fillRect/>
          </a:stretch>
        </p:blipFill>
        <p:spPr>
          <a:xfrm>
            <a:off x="1318260" y="2204720"/>
            <a:ext cx="9350375" cy="627380"/>
          </a:xfrm>
          <a:prstGeom prst="rect">
            <a:avLst/>
          </a:prstGeom>
          <a:ln>
            <a:noFill/>
          </a:ln>
        </p:spPr>
      </p:pic>
      <p:sp>
        <p:nvSpPr>
          <p:cNvPr id="153" name="CustomShape 5"/>
          <p:cNvSpPr/>
          <p:nvPr/>
        </p:nvSpPr>
        <p:spPr>
          <a:xfrm>
            <a:off x="1175015" y="1621320"/>
            <a:ext cx="71992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9680D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</a:rPr>
              <a:t>$rosservice find topic_tools/MuxAdd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749520" y="111600"/>
            <a:ext cx="159804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2384280" y="450360"/>
            <a:ext cx="461484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rosservice命令示例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1008980" y="1080000"/>
            <a:ext cx="6910200" cy="42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9.输入下面的命令，打印服务参数：</a:t>
            </a:r>
          </a:p>
        </p:txBody>
      </p:sp>
      <p:pic>
        <p:nvPicPr>
          <p:cNvPr id="158" name="图片 157"/>
          <p:cNvPicPr/>
          <p:nvPr/>
        </p:nvPicPr>
        <p:blipFill>
          <a:blip r:embed="rId3"/>
          <a:stretch>
            <a:fillRect/>
          </a:stretch>
        </p:blipFill>
        <p:spPr>
          <a:xfrm>
            <a:off x="1009015" y="2157095"/>
            <a:ext cx="9998710" cy="579755"/>
          </a:xfrm>
          <a:prstGeom prst="rect">
            <a:avLst/>
          </a:prstGeom>
          <a:ln>
            <a:noFill/>
          </a:ln>
        </p:spPr>
      </p:pic>
      <p:sp>
        <p:nvSpPr>
          <p:cNvPr id="159" name="CustomShape 5"/>
          <p:cNvSpPr/>
          <p:nvPr/>
        </p:nvSpPr>
        <p:spPr>
          <a:xfrm>
            <a:off x="1225715" y="1584980"/>
            <a:ext cx="93592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9680D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</a:rPr>
              <a:t>$rosservice args /cmd_vel_mux/add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3526200" y="1829520"/>
            <a:ext cx="5330520" cy="3285720"/>
          </a:xfrm>
          <a:custGeom>
            <a:avLst/>
            <a:gdLst/>
            <a:ahLst/>
            <a:cxnLst/>
            <a:rect l="l" t="t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C3DBE7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61" name="CustomShape 2"/>
          <p:cNvSpPr/>
          <p:nvPr/>
        </p:nvSpPr>
        <p:spPr>
          <a:xfrm>
            <a:off x="287280" y="122040"/>
            <a:ext cx="2179440" cy="328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        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2466340" y="450215"/>
            <a:ext cx="7174230" cy="33210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Service数据格式.srv文件格式及rossrv命令示例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63" name="CustomShape 4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64" name="CustomShape 5"/>
          <p:cNvSpPr/>
          <p:nvPr/>
        </p:nvSpPr>
        <p:spPr>
          <a:xfrm>
            <a:off x="4695480" y="2278440"/>
            <a:ext cx="3027600" cy="576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</a:rPr>
              <a:t>通信架构（下）</a:t>
            </a:r>
          </a:p>
        </p:txBody>
      </p:sp>
      <p:sp>
        <p:nvSpPr>
          <p:cNvPr id="165" name="CustomShape 6"/>
          <p:cNvSpPr/>
          <p:nvPr/>
        </p:nvSpPr>
        <p:spPr>
          <a:xfrm>
            <a:off x="4681800" y="2932560"/>
            <a:ext cx="2843640" cy="910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3.2.2 Service数据格式.srv文件格式及命令rossrv示例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749520" y="111600"/>
            <a:ext cx="159804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2384280" y="450360"/>
            <a:ext cx="461484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Service数据格式.srv文件格式及rossrv命令示例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1081470" y="936000"/>
            <a:ext cx="6910200" cy="1021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.srv文件格式示例：</a:t>
            </a: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gazebo_msgs/DeleteLight</a:t>
            </a: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70" name="图片 169"/>
          <p:cNvPicPr/>
          <p:nvPr/>
        </p:nvPicPr>
        <p:blipFill>
          <a:blip r:embed="rId3"/>
          <a:stretch>
            <a:fillRect/>
          </a:stretch>
        </p:blipFill>
        <p:spPr>
          <a:xfrm>
            <a:off x="1153860" y="3259475"/>
            <a:ext cx="9070200" cy="1271160"/>
          </a:xfrm>
          <a:prstGeom prst="rect">
            <a:avLst/>
          </a:prstGeom>
          <a:ln>
            <a:noFill/>
          </a:ln>
        </p:spPr>
      </p:pic>
      <p:sp>
        <p:nvSpPr>
          <p:cNvPr id="171" name="CustomShape 5"/>
          <p:cNvSpPr/>
          <p:nvPr/>
        </p:nvSpPr>
        <p:spPr>
          <a:xfrm>
            <a:off x="6768000" y="2736000"/>
            <a:ext cx="178920" cy="42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72" name="CustomShape 6"/>
          <p:cNvSpPr/>
          <p:nvPr/>
        </p:nvSpPr>
        <p:spPr>
          <a:xfrm>
            <a:off x="1153715" y="1656000"/>
            <a:ext cx="3382200" cy="13662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73" name="CustomShape 7"/>
          <p:cNvSpPr/>
          <p:nvPr/>
        </p:nvSpPr>
        <p:spPr>
          <a:xfrm>
            <a:off x="1225470" y="1656000"/>
            <a:ext cx="3382200" cy="1366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</a:rPr>
              <a:t>string light_name</a:t>
            </a: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</a:rPr>
              <a:t>---</a:t>
            </a: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</a:rPr>
              <a:t>bool success</a:t>
            </a: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</a:rPr>
              <a:t>string status_message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81520" y="122040"/>
            <a:ext cx="196668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       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2384280" y="450360"/>
            <a:ext cx="461484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Service数据格式.srv文件格式及rossrv命令示例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77" name="CustomShape 4"/>
          <p:cNvSpPr/>
          <p:nvPr/>
        </p:nvSpPr>
        <p:spPr>
          <a:xfrm>
            <a:off x="1081225" y="1367020"/>
            <a:ext cx="6550200" cy="42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1.输入下面命令，列出所有服务：</a:t>
            </a:r>
          </a:p>
        </p:txBody>
      </p:sp>
      <p:sp>
        <p:nvSpPr>
          <p:cNvPr id="178" name="CustomShape 5"/>
          <p:cNvSpPr/>
          <p:nvPr/>
        </p:nvSpPr>
        <p:spPr>
          <a:xfrm>
            <a:off x="1297225" y="1727510"/>
            <a:ext cx="5614200" cy="344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9680D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</a:rPr>
              <a:t>$rossrv list</a:t>
            </a:r>
          </a:p>
        </p:txBody>
      </p:sp>
      <p:pic>
        <p:nvPicPr>
          <p:cNvPr id="179" name="图片 178"/>
          <p:cNvPicPr/>
          <p:nvPr/>
        </p:nvPicPr>
        <p:blipFill>
          <a:blip r:embed="rId3"/>
          <a:stretch>
            <a:fillRect/>
          </a:stretch>
        </p:blipFill>
        <p:spPr>
          <a:xfrm>
            <a:off x="1367155" y="2143760"/>
            <a:ext cx="5003800" cy="4141470"/>
          </a:xfrm>
          <a:prstGeom prst="rect">
            <a:avLst/>
          </a:prstGeom>
          <a:ln>
            <a:noFill/>
          </a:ln>
        </p:spPr>
      </p:pic>
      <p:sp>
        <p:nvSpPr>
          <p:cNvPr id="180" name="CustomShape 6"/>
          <p:cNvSpPr/>
          <p:nvPr/>
        </p:nvSpPr>
        <p:spPr>
          <a:xfrm>
            <a:off x="1009225" y="935265"/>
            <a:ext cx="3670200" cy="42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rossrv命令示例：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275400" y="122040"/>
            <a:ext cx="19209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      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1024900" y="1155075"/>
            <a:ext cx="86706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2.输入下面命令，显示某srv文件内容：</a:t>
            </a:r>
          </a:p>
        </p:txBody>
      </p:sp>
      <p:sp>
        <p:nvSpPr>
          <p:cNvPr id="184" name="CustomShape 4"/>
          <p:cNvSpPr/>
          <p:nvPr/>
        </p:nvSpPr>
        <p:spPr>
          <a:xfrm>
            <a:off x="2384280" y="450360"/>
            <a:ext cx="461484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Service数据格式.srv文件格式及rossrv命令示例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185" name="图片 184"/>
          <p:cNvPicPr/>
          <p:nvPr/>
        </p:nvPicPr>
        <p:blipFill>
          <a:blip r:embed="rId3"/>
          <a:stretch>
            <a:fillRect/>
          </a:stretch>
        </p:blipFill>
        <p:spPr>
          <a:xfrm>
            <a:off x="1231265" y="2120900"/>
            <a:ext cx="9707880" cy="1200785"/>
          </a:xfrm>
          <a:prstGeom prst="rect">
            <a:avLst/>
          </a:prstGeom>
          <a:ln>
            <a:noFill/>
          </a:ln>
        </p:spPr>
      </p:pic>
      <p:sp>
        <p:nvSpPr>
          <p:cNvPr id="186" name="CustomShape 5"/>
          <p:cNvSpPr/>
          <p:nvPr/>
        </p:nvSpPr>
        <p:spPr>
          <a:xfrm>
            <a:off x="1228355" y="1572035"/>
            <a:ext cx="6478200" cy="344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9680D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</a:rPr>
              <a:t>$rossrv show turtlesim/Kill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275400" y="122040"/>
            <a:ext cx="19209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      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1021090" y="1117610"/>
            <a:ext cx="86706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3.输入下面命令，显示服务md5sum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0" name="CustomShape 4"/>
          <p:cNvSpPr/>
          <p:nvPr/>
        </p:nvSpPr>
        <p:spPr>
          <a:xfrm>
            <a:off x="2384280" y="450360"/>
            <a:ext cx="461484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Service数据格式.srv文件格式及rossrv命令示例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91" name="CustomShape 5"/>
          <p:cNvSpPr/>
          <p:nvPr/>
        </p:nvSpPr>
        <p:spPr>
          <a:xfrm>
            <a:off x="1234515" y="1599195"/>
            <a:ext cx="6478200" cy="344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</a:rPr>
              <a:t>$rossrv md5 turtlesim/Kill</a:t>
            </a:r>
          </a:p>
        </p:txBody>
      </p:sp>
      <p:pic>
        <p:nvPicPr>
          <p:cNvPr id="192" name="图片 191"/>
          <p:cNvPicPr/>
          <p:nvPr/>
        </p:nvPicPr>
        <p:blipFill>
          <a:blip r:embed="rId3"/>
          <a:stretch>
            <a:fillRect/>
          </a:stretch>
        </p:blipFill>
        <p:spPr>
          <a:xfrm>
            <a:off x="1306195" y="2184400"/>
            <a:ext cx="8609965" cy="56070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275400" y="122040"/>
            <a:ext cx="19209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      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983625" y="1109990"/>
            <a:ext cx="86706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2.输入下面命令，列出包中的服务：</a:t>
            </a:r>
          </a:p>
        </p:txBody>
      </p:sp>
      <p:sp>
        <p:nvSpPr>
          <p:cNvPr id="196" name="CustomShape 4"/>
          <p:cNvSpPr/>
          <p:nvPr/>
        </p:nvSpPr>
        <p:spPr>
          <a:xfrm>
            <a:off x="2384280" y="450360"/>
            <a:ext cx="461484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Service数据格式.srv文件格式及rossrv命令示例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97" name="CustomShape 5"/>
          <p:cNvSpPr/>
          <p:nvPr/>
        </p:nvSpPr>
        <p:spPr>
          <a:xfrm>
            <a:off x="1141360" y="1612675"/>
            <a:ext cx="6478200" cy="344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9680D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</a:rPr>
              <a:t>$rossrv package beginner</a:t>
            </a:r>
          </a:p>
        </p:txBody>
      </p:sp>
      <p:pic>
        <p:nvPicPr>
          <p:cNvPr id="198" name="图片 197"/>
          <p:cNvPicPr/>
          <p:nvPr/>
        </p:nvPicPr>
        <p:blipFill>
          <a:blip r:embed="rId3"/>
          <a:stretch>
            <a:fillRect/>
          </a:stretch>
        </p:blipFill>
        <p:spPr>
          <a:xfrm>
            <a:off x="1167745" y="2243395"/>
            <a:ext cx="9285840" cy="579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275400" y="122040"/>
            <a:ext cx="19209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      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972830" y="1109990"/>
            <a:ext cx="86706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2.输入下面命令，列出包含服务的包：</a:t>
            </a:r>
          </a:p>
        </p:txBody>
      </p:sp>
      <p:sp>
        <p:nvSpPr>
          <p:cNvPr id="202" name="CustomShape 4"/>
          <p:cNvSpPr/>
          <p:nvPr/>
        </p:nvSpPr>
        <p:spPr>
          <a:xfrm>
            <a:off x="2384280" y="450360"/>
            <a:ext cx="461484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Service数据格式.srv文件格式及rossrv命令示例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03" name="CustomShape 5"/>
          <p:cNvSpPr/>
          <p:nvPr/>
        </p:nvSpPr>
        <p:spPr>
          <a:xfrm>
            <a:off x="1171205" y="1549175"/>
            <a:ext cx="6478200" cy="344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9680D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</a:rPr>
              <a:t>$rossrv packagesl</a:t>
            </a:r>
          </a:p>
        </p:txBody>
      </p:sp>
      <p:pic>
        <p:nvPicPr>
          <p:cNvPr id="204" name="图片 203"/>
          <p:cNvPicPr/>
          <p:nvPr/>
        </p:nvPicPr>
        <p:blipFill>
          <a:blip r:embed="rId3"/>
          <a:stretch>
            <a:fillRect/>
          </a:stretch>
        </p:blipFill>
        <p:spPr>
          <a:xfrm>
            <a:off x="1237245" y="2045800"/>
            <a:ext cx="6026400" cy="4122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326520" y="122040"/>
            <a:ext cx="20649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         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2486160" y="450360"/>
            <a:ext cx="99000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教学提纲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1032480" y="1163045"/>
            <a:ext cx="3835440" cy="45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通信架构（下）——基础篇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86" name="CustomShape 5"/>
          <p:cNvSpPr/>
          <p:nvPr/>
        </p:nvSpPr>
        <p:spPr>
          <a:xfrm>
            <a:off x="2206565" y="1761225"/>
            <a:ext cx="2999160" cy="483120"/>
          </a:xfrm>
          <a:prstGeom prst="homePlate">
            <a:avLst>
              <a:gd name="adj" fmla="val 50000"/>
            </a:avLst>
          </a:prstGeom>
          <a:solidFill>
            <a:srgbClr val="C3D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6"/>
          <p:cNvSpPr/>
          <p:nvPr/>
        </p:nvSpPr>
        <p:spPr>
          <a:xfrm>
            <a:off x="1507445" y="1759065"/>
            <a:ext cx="744840" cy="393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3.2.1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88" name="CustomShape 7"/>
          <p:cNvSpPr/>
          <p:nvPr/>
        </p:nvSpPr>
        <p:spPr>
          <a:xfrm>
            <a:off x="2209085" y="2324985"/>
            <a:ext cx="5810760" cy="516240"/>
          </a:xfrm>
          <a:prstGeom prst="homePlate">
            <a:avLst>
              <a:gd name="adj" fmla="val 50000"/>
            </a:avLst>
          </a:prstGeom>
          <a:solidFill>
            <a:srgbClr val="C3D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8"/>
          <p:cNvSpPr/>
          <p:nvPr/>
        </p:nvSpPr>
        <p:spPr>
          <a:xfrm>
            <a:off x="1507445" y="2345865"/>
            <a:ext cx="744840" cy="393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3.2.2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90" name="CustomShape 9"/>
          <p:cNvSpPr/>
          <p:nvPr/>
        </p:nvSpPr>
        <p:spPr>
          <a:xfrm>
            <a:off x="2209085" y="2921145"/>
            <a:ext cx="4266720" cy="482400"/>
          </a:xfrm>
          <a:prstGeom prst="homePlate">
            <a:avLst>
              <a:gd name="adj" fmla="val 50000"/>
            </a:avLst>
          </a:prstGeom>
          <a:solidFill>
            <a:srgbClr val="C3D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10"/>
          <p:cNvSpPr/>
          <p:nvPr/>
        </p:nvSpPr>
        <p:spPr>
          <a:xfrm>
            <a:off x="1507445" y="2913945"/>
            <a:ext cx="744840" cy="393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3.2.3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92" name="CustomShape 11"/>
          <p:cNvSpPr/>
          <p:nvPr/>
        </p:nvSpPr>
        <p:spPr>
          <a:xfrm>
            <a:off x="2209085" y="3495705"/>
            <a:ext cx="2707920" cy="446040"/>
          </a:xfrm>
          <a:prstGeom prst="homePlate">
            <a:avLst>
              <a:gd name="adj" fmla="val 50000"/>
            </a:avLst>
          </a:prstGeom>
          <a:solidFill>
            <a:srgbClr val="C3D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12"/>
          <p:cNvSpPr/>
          <p:nvPr/>
        </p:nvSpPr>
        <p:spPr>
          <a:xfrm>
            <a:off x="1504205" y="3476265"/>
            <a:ext cx="751680" cy="393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3.2.4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94" name="CustomShape 13"/>
          <p:cNvSpPr/>
          <p:nvPr/>
        </p:nvSpPr>
        <p:spPr>
          <a:xfrm>
            <a:off x="2206565" y="1793265"/>
            <a:ext cx="22964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rosservice命令示例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95" name="CustomShape 14"/>
          <p:cNvSpPr/>
          <p:nvPr/>
        </p:nvSpPr>
        <p:spPr>
          <a:xfrm>
            <a:off x="2206565" y="2393385"/>
            <a:ext cx="530928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Service数据格式.srv文件格式及命令rossrv示例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96" name="CustomShape 15"/>
          <p:cNvSpPr/>
          <p:nvPr/>
        </p:nvSpPr>
        <p:spPr>
          <a:xfrm>
            <a:off x="2197565" y="2967585"/>
            <a:ext cx="35852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Parameter Server参数修改示例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97" name="CustomShape 16"/>
          <p:cNvSpPr/>
          <p:nvPr/>
        </p:nvSpPr>
        <p:spPr>
          <a:xfrm>
            <a:off x="2197565" y="3509385"/>
            <a:ext cx="23058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Action实例详解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98" name="CustomShape 17"/>
          <p:cNvSpPr/>
          <p:nvPr/>
        </p:nvSpPr>
        <p:spPr>
          <a:xfrm>
            <a:off x="2206565" y="4037145"/>
            <a:ext cx="3575880" cy="460440"/>
          </a:xfrm>
          <a:prstGeom prst="homePlate">
            <a:avLst>
              <a:gd name="adj" fmla="val 50000"/>
            </a:avLst>
          </a:prstGeom>
          <a:solidFill>
            <a:srgbClr val="C3D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1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Action数据格式.action文件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99" name="CustomShape 18"/>
          <p:cNvSpPr/>
          <p:nvPr/>
        </p:nvSpPr>
        <p:spPr>
          <a:xfrm>
            <a:off x="1494485" y="4070265"/>
            <a:ext cx="744840" cy="393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3.2.5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281520" y="122040"/>
            <a:ext cx="196668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       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2384280" y="450360"/>
            <a:ext cx="461484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Parameter Server参数修改示例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08" name="CustomShape 4"/>
          <p:cNvSpPr/>
          <p:nvPr/>
        </p:nvSpPr>
        <p:spPr>
          <a:xfrm>
            <a:off x="3526560" y="1829880"/>
            <a:ext cx="5330520" cy="3285720"/>
          </a:xfrm>
          <a:custGeom>
            <a:avLst/>
            <a:gdLst/>
            <a:ahLst/>
            <a:cxnLst/>
            <a:rect l="l" t="t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C3DBE7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09" name="CustomShape 5"/>
          <p:cNvSpPr/>
          <p:nvPr/>
        </p:nvSpPr>
        <p:spPr>
          <a:xfrm>
            <a:off x="4695480" y="2278440"/>
            <a:ext cx="3027600" cy="576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</a:rPr>
              <a:t>通信架构（下）</a:t>
            </a:r>
          </a:p>
        </p:txBody>
      </p:sp>
      <p:sp>
        <p:nvSpPr>
          <p:cNvPr id="210" name="CustomShape 6"/>
          <p:cNvSpPr/>
          <p:nvPr/>
        </p:nvSpPr>
        <p:spPr>
          <a:xfrm>
            <a:off x="4681800" y="2932560"/>
            <a:ext cx="2843640" cy="637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3.2. Parameter Server参数修改示例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275400" y="122040"/>
            <a:ext cx="19209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      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2384280" y="450360"/>
            <a:ext cx="461484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Parameter Server参数修改示例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936980" y="936000"/>
            <a:ext cx="6262200" cy="42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1.首先输入下面命令，打开我们教材的模拟场景：</a:t>
            </a:r>
          </a:p>
        </p:txBody>
      </p:sp>
      <p:sp>
        <p:nvSpPr>
          <p:cNvPr id="215" name="CustomShape 5"/>
          <p:cNvSpPr/>
          <p:nvPr/>
        </p:nvSpPr>
        <p:spPr>
          <a:xfrm>
            <a:off x="1153225" y="1364760"/>
            <a:ext cx="5830200" cy="344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9680D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</a:rPr>
              <a:t>$roslaunch robot_sim_demo robot_spawn.launch</a:t>
            </a:r>
          </a:p>
        </p:txBody>
      </p:sp>
      <p:pic>
        <p:nvPicPr>
          <p:cNvPr id="216" name="图片 215"/>
          <p:cNvPicPr/>
          <p:nvPr/>
        </p:nvPicPr>
        <p:blipFill>
          <a:blip r:embed="rId3"/>
          <a:stretch>
            <a:fillRect/>
          </a:stretch>
        </p:blipFill>
        <p:spPr>
          <a:xfrm>
            <a:off x="1297470" y="1892160"/>
            <a:ext cx="6247800" cy="374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275400" y="122040"/>
            <a:ext cx="19209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      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2384280" y="450360"/>
            <a:ext cx="461484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Parameter Server参数修改示例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20" name="CustomShape 4"/>
          <p:cNvSpPr/>
          <p:nvPr/>
        </p:nvSpPr>
        <p:spPr>
          <a:xfrm>
            <a:off x="1008735" y="936000"/>
            <a:ext cx="6262200" cy="42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2.输入下面命令，查看参数服务器上的param：</a:t>
            </a:r>
          </a:p>
        </p:txBody>
      </p:sp>
      <p:sp>
        <p:nvSpPr>
          <p:cNvPr id="221" name="CustomShape 5"/>
          <p:cNvSpPr/>
          <p:nvPr/>
        </p:nvSpPr>
        <p:spPr>
          <a:xfrm>
            <a:off x="1296735" y="1364760"/>
            <a:ext cx="5830200" cy="344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9680D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</a:rPr>
              <a:t>$rosparam list</a:t>
            </a:r>
          </a:p>
        </p:txBody>
      </p:sp>
      <p:pic>
        <p:nvPicPr>
          <p:cNvPr id="222" name="图片 221"/>
          <p:cNvPicPr/>
          <p:nvPr/>
        </p:nvPicPr>
        <p:blipFill>
          <a:blip r:embed="rId3"/>
          <a:stretch>
            <a:fillRect/>
          </a:stretch>
        </p:blipFill>
        <p:spPr>
          <a:xfrm>
            <a:off x="1423590" y="1852815"/>
            <a:ext cx="6679800" cy="4597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275400" y="122040"/>
            <a:ext cx="19209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      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2384280" y="450360"/>
            <a:ext cx="461484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Parameter Server参数修改示例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1008735" y="1079510"/>
            <a:ext cx="6262200" cy="42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3.输入如下命令，查看重力参数的值：</a:t>
            </a:r>
          </a:p>
        </p:txBody>
      </p:sp>
      <p:sp>
        <p:nvSpPr>
          <p:cNvPr id="227" name="CustomShape 5"/>
          <p:cNvSpPr/>
          <p:nvPr/>
        </p:nvSpPr>
        <p:spPr>
          <a:xfrm>
            <a:off x="1153225" y="1508270"/>
            <a:ext cx="5830200" cy="344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9680D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</a:rPr>
              <a:t>$rosparam get /gazebo/gravity_z</a:t>
            </a:r>
          </a:p>
        </p:txBody>
      </p:sp>
      <p:pic>
        <p:nvPicPr>
          <p:cNvPr id="228" name="图片 227"/>
          <p:cNvPicPr/>
          <p:nvPr/>
        </p:nvPicPr>
        <p:blipFill>
          <a:blip r:embed="rId3"/>
          <a:stretch>
            <a:fillRect/>
          </a:stretch>
        </p:blipFill>
        <p:spPr>
          <a:xfrm>
            <a:off x="1151255" y="2088515"/>
            <a:ext cx="9693275" cy="61531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275400" y="122040"/>
            <a:ext cx="19209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      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2384280" y="450360"/>
            <a:ext cx="461484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Parameter Server参数修改示例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1008735" y="1007755"/>
            <a:ext cx="6262200" cy="42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4.输入如下命令，设置重力参数的值：</a:t>
            </a:r>
          </a:p>
        </p:txBody>
      </p:sp>
      <p:sp>
        <p:nvSpPr>
          <p:cNvPr id="233" name="CustomShape 5"/>
          <p:cNvSpPr/>
          <p:nvPr/>
        </p:nvSpPr>
        <p:spPr>
          <a:xfrm>
            <a:off x="1224980" y="1436515"/>
            <a:ext cx="5830200" cy="344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9680D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</a:rPr>
              <a:t>$rosparam set  /gazebo/gravity_z -9.9</a:t>
            </a:r>
          </a:p>
        </p:txBody>
      </p:sp>
      <p:pic>
        <p:nvPicPr>
          <p:cNvPr id="234" name="图片 233"/>
          <p:cNvPicPr/>
          <p:nvPr/>
        </p:nvPicPr>
        <p:blipFill>
          <a:blip r:embed="rId3"/>
          <a:stretch>
            <a:fillRect/>
          </a:stretch>
        </p:blipFill>
        <p:spPr>
          <a:xfrm>
            <a:off x="1295755" y="1945225"/>
            <a:ext cx="9486000" cy="1456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275400" y="122040"/>
            <a:ext cx="19209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      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2384280" y="450360"/>
            <a:ext cx="461484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Parameter Server参数修改示例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38" name="CustomShape 4"/>
          <p:cNvSpPr/>
          <p:nvPr/>
        </p:nvSpPr>
        <p:spPr>
          <a:xfrm>
            <a:off x="1009015" y="1079500"/>
            <a:ext cx="9587865" cy="76517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4.输入如下命令，保存一个参数到文件，之后就可以在当前路径看到该文件，也就能打开去查看到相关的参数信息：</a:t>
            </a:r>
          </a:p>
        </p:txBody>
      </p:sp>
      <p:sp>
        <p:nvSpPr>
          <p:cNvPr id="239" name="CustomShape 5"/>
          <p:cNvSpPr/>
          <p:nvPr/>
        </p:nvSpPr>
        <p:spPr>
          <a:xfrm>
            <a:off x="1408925" y="1778760"/>
            <a:ext cx="5830200" cy="344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9680D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</a:rPr>
              <a:t>$rosparam dump param.yaml</a:t>
            </a:r>
          </a:p>
        </p:txBody>
      </p:sp>
      <p:pic>
        <p:nvPicPr>
          <p:cNvPr id="240" name="图片 239"/>
          <p:cNvPicPr/>
          <p:nvPr/>
        </p:nvPicPr>
        <p:blipFill>
          <a:blip r:embed="rId3"/>
          <a:stretch>
            <a:fillRect/>
          </a:stretch>
        </p:blipFill>
        <p:spPr>
          <a:xfrm>
            <a:off x="1367790" y="2232025"/>
            <a:ext cx="9018270" cy="721995"/>
          </a:xfrm>
          <a:prstGeom prst="rect">
            <a:avLst/>
          </a:prstGeom>
          <a:ln>
            <a:noFill/>
          </a:ln>
        </p:spPr>
      </p:pic>
      <p:pic>
        <p:nvPicPr>
          <p:cNvPr id="241" name="图片 240"/>
          <p:cNvPicPr/>
          <p:nvPr/>
        </p:nvPicPr>
        <p:blipFill>
          <a:blip r:embed="rId4"/>
          <a:stretch>
            <a:fillRect/>
          </a:stretch>
        </p:blipFill>
        <p:spPr>
          <a:xfrm>
            <a:off x="991545" y="3455220"/>
            <a:ext cx="2447280" cy="1294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275400" y="122040"/>
            <a:ext cx="19209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      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2384280" y="450360"/>
            <a:ext cx="461484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Parameter Server参数修改示例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45" name="CustomShape 4"/>
          <p:cNvSpPr/>
          <p:nvPr/>
        </p:nvSpPr>
        <p:spPr>
          <a:xfrm>
            <a:off x="936980" y="1079510"/>
            <a:ext cx="6262200" cy="42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5.输入如下命令，删除参数：</a:t>
            </a:r>
          </a:p>
        </p:txBody>
      </p:sp>
      <p:sp>
        <p:nvSpPr>
          <p:cNvPr id="246" name="CustomShape 5"/>
          <p:cNvSpPr/>
          <p:nvPr/>
        </p:nvSpPr>
        <p:spPr>
          <a:xfrm>
            <a:off x="1153225" y="1580025"/>
            <a:ext cx="5830200" cy="344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9680D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DejaVu Sans"/>
              </a:rPr>
              <a:t>$rosparam delete  /gazebo/gravity_z</a:t>
            </a:r>
          </a:p>
        </p:txBody>
      </p:sp>
      <p:pic>
        <p:nvPicPr>
          <p:cNvPr id="247" name="图片 246"/>
          <p:cNvPicPr/>
          <p:nvPr/>
        </p:nvPicPr>
        <p:blipFill>
          <a:blip r:embed="rId3"/>
          <a:stretch>
            <a:fillRect/>
          </a:stretch>
        </p:blipFill>
        <p:spPr>
          <a:xfrm>
            <a:off x="1169525" y="2159755"/>
            <a:ext cx="9486000" cy="1475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281520" y="122040"/>
            <a:ext cx="196668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       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2475360" y="450360"/>
            <a:ext cx="304272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Action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3526200" y="1829520"/>
            <a:ext cx="5330520" cy="3285720"/>
          </a:xfrm>
          <a:custGeom>
            <a:avLst/>
            <a:gdLst/>
            <a:ahLst/>
            <a:cxnLst/>
            <a:rect l="l" t="t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C3DBE7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52" name="CustomShape 5"/>
          <p:cNvSpPr/>
          <p:nvPr/>
        </p:nvSpPr>
        <p:spPr>
          <a:xfrm>
            <a:off x="4695480" y="2278440"/>
            <a:ext cx="3027600" cy="576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</a:rPr>
              <a:t>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3" name="CustomShape 6"/>
          <p:cNvSpPr/>
          <p:nvPr/>
        </p:nvSpPr>
        <p:spPr>
          <a:xfrm>
            <a:off x="4795920" y="3104280"/>
            <a:ext cx="282672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3.2.4 Action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281520" y="122040"/>
            <a:ext cx="196668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       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2475360" y="450360"/>
            <a:ext cx="304272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Action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983735" y="1160645"/>
            <a:ext cx="5975280" cy="428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定义ros的action服务的步骤：</a:t>
            </a:r>
          </a:p>
        </p:txBody>
      </p:sp>
      <p:sp>
        <p:nvSpPr>
          <p:cNvPr id="257" name="CustomShape 4"/>
          <p:cNvSpPr/>
          <p:nvPr/>
        </p:nvSpPr>
        <p:spPr>
          <a:xfrm>
            <a:off x="1298450" y="1656000"/>
            <a:ext cx="7055280" cy="3812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en-US" sz="1800" b="0" strike="noStrike" spc="-1">
                <a:solidFill>
                  <a:srgbClr val="F9680D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1.创建工程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sz="1800" b="0" strike="noStrike" spc="-1">
                <a:solidFill>
                  <a:srgbClr val="F9680D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2.设计action定义文件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，内容有goal，feedback，result（这个和  service的srv文件很像，放置在工程目录的action目录下）</a:t>
            </a:r>
          </a:p>
          <a:p>
            <a:pPr>
              <a:lnSpc>
                <a:spcPct val="150000"/>
              </a:lnSpc>
            </a:pPr>
            <a:r>
              <a:rPr lang="en-US" sz="1800" b="0" strike="noStrike" spc="-1">
                <a:solidFill>
                  <a:srgbClr val="F9680D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3.实现服务器服务端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服务端实现了服务器执行任务的反馈信息，中断抢占功能，反馈信息通过发布反馈的消息实现，中断抢占通过注册中断毁掉函数实现。</a:t>
            </a:r>
          </a:p>
          <a:p>
            <a:pPr>
              <a:lnSpc>
                <a:spcPct val="15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281520" y="122040"/>
            <a:ext cx="196668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       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2475360" y="450360"/>
            <a:ext cx="304272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Action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991600" y="1051670"/>
            <a:ext cx="6911280" cy="3473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en-US" sz="1800" b="0" strike="noStrike" spc="-1">
                <a:solidFill>
                  <a:srgbClr val="F9680D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4.实现客户端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客户端注册了三个毁掉函数，DoneCb，ActivCb，FeedbackCb</a:t>
            </a:r>
          </a:p>
          <a:p>
            <a:pPr>
              <a:lnSpc>
                <a:spcPct val="150000"/>
              </a:lnSpc>
            </a:pPr>
            <a:r>
              <a:rPr lang="en-US" sz="1800" b="0" strike="noStrike" spc="-1">
                <a:solidFill>
                  <a:srgbClr val="F9680D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5.CMakeLists的编写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sz="1800" b="0" strike="noStrike" spc="-1">
                <a:solidFill>
                  <a:srgbClr val="F9680D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6.package.xml的编写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sz="1800" b="0" strike="noStrike" spc="-1">
                <a:solidFill>
                  <a:srgbClr val="F9680D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7.测试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消息反馈和中断抢占的演示，首先启动服务器，然后分别启动两个客户端。</a:t>
            </a:r>
          </a:p>
        </p:txBody>
      </p:sp>
      <p:sp>
        <p:nvSpPr>
          <p:cNvPr id="236" name="CustomShape 2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3526200" y="1829520"/>
            <a:ext cx="5330520" cy="3285720"/>
          </a:xfrm>
          <a:custGeom>
            <a:avLst/>
            <a:gdLst/>
            <a:ahLst/>
            <a:cxnLst/>
            <a:rect l="l" t="t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C3DBE7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01" name="CustomShape 2"/>
          <p:cNvSpPr/>
          <p:nvPr/>
        </p:nvSpPr>
        <p:spPr>
          <a:xfrm>
            <a:off x="287280" y="122040"/>
            <a:ext cx="201240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        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2" name="CustomShape 3"/>
          <p:cNvSpPr/>
          <p:nvPr/>
        </p:nvSpPr>
        <p:spPr>
          <a:xfrm>
            <a:off x="2466720" y="450360"/>
            <a:ext cx="196380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rosservice命令示例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3" name="CustomShape 4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4" name="CustomShape 5"/>
          <p:cNvSpPr/>
          <p:nvPr/>
        </p:nvSpPr>
        <p:spPr>
          <a:xfrm>
            <a:off x="4695480" y="2278440"/>
            <a:ext cx="3027600" cy="576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5" name="CustomShape 6"/>
          <p:cNvSpPr/>
          <p:nvPr/>
        </p:nvSpPr>
        <p:spPr>
          <a:xfrm>
            <a:off x="4681800" y="2932560"/>
            <a:ext cx="2843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3.2.1 rosservice命令示例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281520" y="122040"/>
            <a:ext cx="196668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       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2475360" y="450360"/>
            <a:ext cx="304272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Action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1049655" y="1043305"/>
            <a:ext cx="9208770" cy="767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以ROS-Academy-for-Beginners下的action_demo为例进行操作，体会action通信方式：</a:t>
            </a:r>
          </a:p>
        </p:txBody>
      </p:sp>
      <p:sp>
        <p:nvSpPr>
          <p:cNvPr id="264" name="CustomShape 4"/>
          <p:cNvSpPr/>
          <p:nvPr/>
        </p:nvSpPr>
        <p:spPr>
          <a:xfrm>
            <a:off x="1127145" y="1626890"/>
            <a:ext cx="6263640" cy="766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从github上下载ROS-Academy-for-Beginners，action包的位置如图所示：</a:t>
            </a:r>
          </a:p>
        </p:txBody>
      </p:sp>
      <p:pic>
        <p:nvPicPr>
          <p:cNvPr id="265" name="图片 264"/>
          <p:cNvPicPr/>
          <p:nvPr/>
        </p:nvPicPr>
        <p:blipFill>
          <a:blip r:embed="rId3"/>
          <a:stretch>
            <a:fillRect/>
          </a:stretch>
        </p:blipFill>
        <p:spPr>
          <a:xfrm>
            <a:off x="3163355" y="2356685"/>
            <a:ext cx="5483160" cy="3115800"/>
          </a:xfrm>
          <a:prstGeom prst="rect">
            <a:avLst/>
          </a:prstGeom>
          <a:ln>
            <a:noFill/>
          </a:ln>
        </p:spPr>
      </p:pic>
      <p:sp>
        <p:nvSpPr>
          <p:cNvPr id="236" name="CustomShape 2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227160" y="111600"/>
            <a:ext cx="196668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       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2475360" y="450360"/>
            <a:ext cx="304272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Action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68" name="TextShape 3"/>
          <p:cNvSpPr txBox="1"/>
          <p:nvPr/>
        </p:nvSpPr>
        <p:spPr>
          <a:xfrm>
            <a:off x="1056850" y="1004825"/>
            <a:ext cx="6480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1.启动master：</a:t>
            </a:r>
          </a:p>
        </p:txBody>
      </p:sp>
      <p:sp>
        <p:nvSpPr>
          <p:cNvPr id="269" name="TextShape 4"/>
          <p:cNvSpPr txBox="1"/>
          <p:nvPr/>
        </p:nvSpPr>
        <p:spPr>
          <a:xfrm>
            <a:off x="1365805" y="1521770"/>
            <a:ext cx="6624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</a:rPr>
              <a:t>$roscore</a:t>
            </a:r>
          </a:p>
        </p:txBody>
      </p:sp>
      <p:pic>
        <p:nvPicPr>
          <p:cNvPr id="270" name="图片 269"/>
          <p:cNvPicPr/>
          <p:nvPr/>
        </p:nvPicPr>
        <p:blipFill>
          <a:blip r:embed="rId3"/>
          <a:stretch>
            <a:fillRect/>
          </a:stretch>
        </p:blipFill>
        <p:spPr>
          <a:xfrm>
            <a:off x="3058880" y="1085180"/>
            <a:ext cx="7757640" cy="4974840"/>
          </a:xfrm>
          <a:prstGeom prst="rect">
            <a:avLst/>
          </a:prstGeom>
          <a:ln>
            <a:noFill/>
          </a:ln>
        </p:spPr>
      </p:pic>
      <p:sp>
        <p:nvSpPr>
          <p:cNvPr id="236" name="CustomShape 2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281520" y="122040"/>
            <a:ext cx="196668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       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999720" y="788760"/>
            <a:ext cx="7579800" cy="515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73" name="CustomShape 3"/>
          <p:cNvSpPr/>
          <p:nvPr/>
        </p:nvSpPr>
        <p:spPr>
          <a:xfrm>
            <a:off x="2475360" y="450360"/>
            <a:ext cx="304272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Action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74" name="TextShape 4"/>
          <p:cNvSpPr txBox="1"/>
          <p:nvPr/>
        </p:nvSpPr>
        <p:spPr>
          <a:xfrm>
            <a:off x="1009650" y="1080135"/>
            <a:ext cx="9327515" cy="767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2.打开action_demo/CMakeLists.txt，查看运行的 节点，如下图可知，运行的节点为dishes_Server和dishes_Client：</a:t>
            </a:r>
          </a:p>
        </p:txBody>
      </p:sp>
      <p:pic>
        <p:nvPicPr>
          <p:cNvPr id="275" name="图片 274"/>
          <p:cNvPicPr/>
          <p:nvPr/>
        </p:nvPicPr>
        <p:blipFill>
          <a:blip r:embed="rId3"/>
          <a:stretch>
            <a:fillRect/>
          </a:stretch>
        </p:blipFill>
        <p:spPr>
          <a:xfrm>
            <a:off x="2060185" y="2122035"/>
            <a:ext cx="4619160" cy="1828440"/>
          </a:xfrm>
          <a:prstGeom prst="rect">
            <a:avLst/>
          </a:prstGeom>
          <a:ln>
            <a:noFill/>
          </a:ln>
        </p:spPr>
      </p:pic>
      <p:pic>
        <p:nvPicPr>
          <p:cNvPr id="276" name="图片 275"/>
          <p:cNvPicPr/>
          <p:nvPr/>
        </p:nvPicPr>
        <p:blipFill>
          <a:blip r:embed="rId4"/>
          <a:stretch>
            <a:fillRect/>
          </a:stretch>
        </p:blipFill>
        <p:spPr>
          <a:xfrm>
            <a:off x="2057150" y="4166475"/>
            <a:ext cx="4767480" cy="2016000"/>
          </a:xfrm>
          <a:prstGeom prst="rect">
            <a:avLst/>
          </a:prstGeom>
          <a:ln>
            <a:noFill/>
          </a:ln>
        </p:spPr>
      </p:pic>
      <p:sp>
        <p:nvSpPr>
          <p:cNvPr id="236" name="CustomShape 2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281520" y="122040"/>
            <a:ext cx="196668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       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2464560" y="450360"/>
            <a:ext cx="160272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Action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79" name="TextShape 3"/>
          <p:cNvSpPr txBox="1"/>
          <p:nvPr/>
        </p:nvSpPr>
        <p:spPr>
          <a:xfrm>
            <a:off x="1093000" y="1191515"/>
            <a:ext cx="8712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3.打开一个终端，运行节点dishes_Server：</a:t>
            </a:r>
          </a:p>
        </p:txBody>
      </p:sp>
      <p:pic>
        <p:nvPicPr>
          <p:cNvPr id="280" name="图片 279"/>
          <p:cNvPicPr/>
          <p:nvPr/>
        </p:nvPicPr>
        <p:blipFill>
          <a:blip r:embed="rId3"/>
          <a:stretch>
            <a:fillRect/>
          </a:stretch>
        </p:blipFill>
        <p:spPr>
          <a:xfrm>
            <a:off x="1007745" y="2456180"/>
            <a:ext cx="10022840" cy="999490"/>
          </a:xfrm>
          <a:prstGeom prst="rect">
            <a:avLst/>
          </a:prstGeom>
          <a:ln>
            <a:noFill/>
          </a:ln>
        </p:spPr>
      </p:pic>
      <p:sp>
        <p:nvSpPr>
          <p:cNvPr id="281" name="TextShape 4"/>
          <p:cNvSpPr txBox="1"/>
          <p:nvPr/>
        </p:nvSpPr>
        <p:spPr>
          <a:xfrm>
            <a:off x="1226205" y="1741680"/>
            <a:ext cx="6768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</a:rPr>
              <a:t>$rosrun action_demo dishes_Server</a:t>
            </a:r>
          </a:p>
        </p:txBody>
      </p:sp>
      <p:sp>
        <p:nvSpPr>
          <p:cNvPr id="236" name="CustomShape 2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281520" y="122040"/>
            <a:ext cx="196668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       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2464560" y="450360"/>
            <a:ext cx="160272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Action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284" name="图片 283"/>
          <p:cNvPicPr/>
          <p:nvPr/>
        </p:nvPicPr>
        <p:blipFill>
          <a:blip r:embed="rId3"/>
          <a:stretch>
            <a:fillRect/>
          </a:stretch>
        </p:blipFill>
        <p:spPr>
          <a:xfrm>
            <a:off x="1122045" y="2343785"/>
            <a:ext cx="9944100" cy="589915"/>
          </a:xfrm>
          <a:prstGeom prst="rect">
            <a:avLst/>
          </a:prstGeom>
          <a:ln>
            <a:noFill/>
          </a:ln>
        </p:spPr>
      </p:pic>
      <p:sp>
        <p:nvSpPr>
          <p:cNvPr id="285" name="TextShape 3"/>
          <p:cNvSpPr txBox="1"/>
          <p:nvPr/>
        </p:nvSpPr>
        <p:spPr>
          <a:xfrm>
            <a:off x="1059590" y="1202555"/>
            <a:ext cx="8352000" cy="42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4.再打开一个终端，运行dishes_Client节点：</a:t>
            </a:r>
          </a:p>
        </p:txBody>
      </p:sp>
      <p:sp>
        <p:nvSpPr>
          <p:cNvPr id="286" name="TextShape 4"/>
          <p:cNvSpPr txBox="1"/>
          <p:nvPr/>
        </p:nvSpPr>
        <p:spPr>
          <a:xfrm>
            <a:off x="1176040" y="1790475"/>
            <a:ext cx="720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</a:rPr>
              <a:t>$rosrun action_demo dishes_Client</a:t>
            </a:r>
          </a:p>
        </p:txBody>
      </p:sp>
      <p:sp>
        <p:nvSpPr>
          <p:cNvPr id="236" name="CustomShape 2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4183920" y="2270880"/>
            <a:ext cx="3708720" cy="1551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9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谢    谢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281520" y="122040"/>
            <a:ext cx="196668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       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2466720" y="450360"/>
            <a:ext cx="196380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rosservice命令示例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9" name="CustomShape 4"/>
          <p:cNvSpPr/>
          <p:nvPr/>
        </p:nvSpPr>
        <p:spPr>
          <a:xfrm>
            <a:off x="797380" y="1031640"/>
            <a:ext cx="7198200" cy="42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1.首先运行下面语句启动gazebo，结果如下图所示：</a:t>
            </a:r>
          </a:p>
        </p:txBody>
      </p:sp>
      <p:pic>
        <p:nvPicPr>
          <p:cNvPr id="110" name="图片 109"/>
          <p:cNvPicPr/>
          <p:nvPr/>
        </p:nvPicPr>
        <p:blipFill>
          <a:blip r:embed="rId3"/>
          <a:stretch>
            <a:fillRect/>
          </a:stretch>
        </p:blipFill>
        <p:spPr>
          <a:xfrm>
            <a:off x="1044105" y="1901050"/>
            <a:ext cx="6247800" cy="3742200"/>
          </a:xfrm>
          <a:prstGeom prst="rect">
            <a:avLst/>
          </a:prstGeom>
          <a:ln>
            <a:noFill/>
          </a:ln>
        </p:spPr>
      </p:pic>
      <p:sp>
        <p:nvSpPr>
          <p:cNvPr id="111" name="CustomShape 5"/>
          <p:cNvSpPr/>
          <p:nvPr/>
        </p:nvSpPr>
        <p:spPr>
          <a:xfrm>
            <a:off x="1013380" y="1388645"/>
            <a:ext cx="6046200" cy="344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9680D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</a:rPr>
              <a:t>$roslaunch robot_sim_demo robot_spawn.launch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281520" y="122040"/>
            <a:ext cx="196668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       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2466720" y="450360"/>
            <a:ext cx="196380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rosservice命令示例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115" name="图片 114"/>
          <p:cNvPicPr/>
          <p:nvPr/>
        </p:nvPicPr>
        <p:blipFill>
          <a:blip r:embed="rId3"/>
          <a:stretch>
            <a:fillRect/>
          </a:stretch>
        </p:blipFill>
        <p:spPr>
          <a:xfrm>
            <a:off x="1512000" y="1368000"/>
            <a:ext cx="8198280" cy="4667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281520" y="122040"/>
            <a:ext cx="196668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       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2466720" y="450360"/>
            <a:ext cx="196380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rosservice命令示例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1008000" y="1008000"/>
            <a:ext cx="7558200" cy="682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2.另外开启一个终端，输入下面命令，查看当前运行的服务：   </a:t>
            </a:r>
            <a:r>
              <a:rPr lang="en-US" sz="1800" b="0" strike="noStrike" spc="-1">
                <a:solidFill>
                  <a:srgbClr val="F9680D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$rosservice list</a:t>
            </a:r>
          </a:p>
        </p:txBody>
      </p:sp>
      <p:pic>
        <p:nvPicPr>
          <p:cNvPr id="120" name="图片 119"/>
          <p:cNvPicPr/>
          <p:nvPr/>
        </p:nvPicPr>
        <p:blipFill>
          <a:blip r:embed="rId3"/>
          <a:stretch>
            <a:fillRect/>
          </a:stretch>
        </p:blipFill>
        <p:spPr>
          <a:xfrm>
            <a:off x="1136880" y="1662005"/>
            <a:ext cx="7630200" cy="4570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775440" y="111600"/>
            <a:ext cx="159804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2466720" y="450360"/>
            <a:ext cx="196380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rosservice命令示例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4" name="CustomShape 4"/>
          <p:cNvSpPr/>
          <p:nvPr/>
        </p:nvSpPr>
        <p:spPr>
          <a:xfrm>
            <a:off x="1053920" y="969510"/>
            <a:ext cx="7607520" cy="42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3.随机选择/gazebo/delete_light服务，输入如下命令，查看该服务内容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DejaVu Sans"/>
              </a:rPr>
              <a:t>：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5" name="CustomShape 5"/>
          <p:cNvSpPr/>
          <p:nvPr/>
        </p:nvSpPr>
        <p:spPr>
          <a:xfrm>
            <a:off x="1392555" y="1396365"/>
            <a:ext cx="3879215" cy="56070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9680D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DejaVu Sans"/>
              </a:rPr>
              <a:t>$rosservice info /gazebo/delete_light</a:t>
            </a:r>
          </a:p>
        </p:txBody>
      </p:sp>
      <p:pic>
        <p:nvPicPr>
          <p:cNvPr id="126" name="图片 125"/>
          <p:cNvPicPr/>
          <p:nvPr/>
        </p:nvPicPr>
        <p:blipFill>
          <a:blip r:embed="rId3"/>
          <a:stretch>
            <a:fillRect/>
          </a:stretch>
        </p:blipFill>
        <p:spPr>
          <a:xfrm>
            <a:off x="1296245" y="2065685"/>
            <a:ext cx="10352160" cy="1369080"/>
          </a:xfrm>
          <a:prstGeom prst="rect">
            <a:avLst/>
          </a:prstGeom>
          <a:ln>
            <a:noFill/>
          </a:ln>
        </p:spPr>
      </p:pic>
      <p:sp>
        <p:nvSpPr>
          <p:cNvPr id="127" name="CustomShape 6"/>
          <p:cNvSpPr/>
          <p:nvPr/>
        </p:nvSpPr>
        <p:spPr>
          <a:xfrm>
            <a:off x="1054170" y="3853605"/>
            <a:ext cx="6982200" cy="42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DejaVu Sans"/>
              </a:rPr>
              <a:t>4.查看该服务的文件类型（即.srv文件内容），输入如下命令：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8" name="CustomShape 7"/>
          <p:cNvSpPr/>
          <p:nvPr/>
        </p:nvSpPr>
        <p:spPr>
          <a:xfrm>
            <a:off x="1224155" y="4190995"/>
            <a:ext cx="6550200" cy="344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9680D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DejaVu Sans"/>
              </a:rPr>
              <a:t>$rossrv show gazebo_msgs/DeleteLight</a:t>
            </a:r>
          </a:p>
        </p:txBody>
      </p:sp>
      <p:pic>
        <p:nvPicPr>
          <p:cNvPr id="129" name="图片 128"/>
          <p:cNvPicPr/>
          <p:nvPr/>
        </p:nvPicPr>
        <p:blipFill>
          <a:blip r:embed="rId4"/>
          <a:stretch>
            <a:fillRect/>
          </a:stretch>
        </p:blipFill>
        <p:spPr>
          <a:xfrm>
            <a:off x="1289050" y="4598035"/>
            <a:ext cx="10360025" cy="1473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749520" y="111600"/>
            <a:ext cx="159804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2384280" y="450360"/>
            <a:ext cx="461484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rosservice命令示例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133" name="图片 132"/>
          <p:cNvPicPr/>
          <p:nvPr/>
        </p:nvPicPr>
        <p:blipFill>
          <a:blip r:embed="rId3"/>
          <a:stretch>
            <a:fillRect/>
          </a:stretch>
        </p:blipFill>
        <p:spPr>
          <a:xfrm>
            <a:off x="1152000" y="1587600"/>
            <a:ext cx="8854200" cy="858600"/>
          </a:xfrm>
          <a:prstGeom prst="rect">
            <a:avLst/>
          </a:prstGeom>
          <a:ln>
            <a:noFill/>
          </a:ln>
        </p:spPr>
      </p:pic>
      <p:sp>
        <p:nvSpPr>
          <p:cNvPr id="134" name="CustomShape 4"/>
          <p:cNvSpPr/>
          <p:nvPr/>
        </p:nvSpPr>
        <p:spPr>
          <a:xfrm>
            <a:off x="1008345" y="1070475"/>
            <a:ext cx="6910200" cy="42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5.输入下面的命令，执行删除光源的操作，结果如下图显示：</a:t>
            </a:r>
          </a:p>
        </p:txBody>
      </p:sp>
      <p:pic>
        <p:nvPicPr>
          <p:cNvPr id="135" name="图片 134"/>
          <p:cNvPicPr/>
          <p:nvPr/>
        </p:nvPicPr>
        <p:blipFill>
          <a:blip r:embed="rId4"/>
          <a:stretch>
            <a:fillRect/>
          </a:stretch>
        </p:blipFill>
        <p:spPr>
          <a:xfrm>
            <a:off x="1152000" y="2592720"/>
            <a:ext cx="7071480" cy="3813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749520" y="111600"/>
            <a:ext cx="159804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通信架构（下）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2384280" y="450360"/>
            <a:ext cx="461484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rosservice命令示例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10525320" y="6277680"/>
            <a:ext cx="1395360" cy="331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微软雅黑" panose="020B0503020204020204" charset="-122"/>
              </a:rPr>
              <a:t>中国大学慕课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1094070" y="1113655"/>
            <a:ext cx="6910200" cy="42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6.输入下面的命令，打印服务类型</a:t>
            </a:r>
          </a:p>
        </p:txBody>
      </p:sp>
      <p:pic>
        <p:nvPicPr>
          <p:cNvPr id="140" name="图片 139"/>
          <p:cNvPicPr/>
          <p:nvPr/>
        </p:nvPicPr>
        <p:blipFill>
          <a:blip r:embed="rId3"/>
          <a:stretch>
            <a:fillRect/>
          </a:stretch>
        </p:blipFill>
        <p:spPr>
          <a:xfrm>
            <a:off x="1296670" y="1948815"/>
            <a:ext cx="9715500" cy="1923415"/>
          </a:xfrm>
          <a:prstGeom prst="rect">
            <a:avLst/>
          </a:prstGeom>
          <a:ln>
            <a:noFill/>
          </a:ln>
        </p:spPr>
      </p:pic>
      <p:sp>
        <p:nvSpPr>
          <p:cNvPr id="141" name="CustomShape 5"/>
          <p:cNvSpPr/>
          <p:nvPr/>
        </p:nvSpPr>
        <p:spPr>
          <a:xfrm>
            <a:off x="1296980" y="1512490"/>
            <a:ext cx="86392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9680D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DejaVu Sans"/>
              </a:rPr>
              <a:t>$rosservice info /cmd_vel_mux/add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723</Words>
  <Application>Microsoft Office PowerPoint</Application>
  <PresentationFormat>宽屏</PresentationFormat>
  <Paragraphs>188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DejaVu Sans</vt:lpstr>
      <vt:lpstr>微软雅黑</vt:lpstr>
      <vt:lpstr>Arial</vt:lpstr>
      <vt:lpstr>Symbol</vt:lpstr>
      <vt:lpstr>Times New Roman</vt:lpstr>
      <vt:lpstr>Wingdings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孙乐璇</cp:lastModifiedBy>
  <cp:revision>436</cp:revision>
  <dcterms:created xsi:type="dcterms:W3CDTF">2017-08-03T09:01:00Z</dcterms:created>
  <dcterms:modified xsi:type="dcterms:W3CDTF">2018-07-30T02:09:01Z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2052-11.1.0.7720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宽屏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24</vt:i4>
  </property>
</Properties>
</file>